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varScale="1">
        <p:scale>
          <a:sx n="64" d="100"/>
          <a:sy n="64" d="100"/>
        </p:scale>
        <p:origin x="78" y="10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Hello everyone, welcome to our discussion on the importance and structure of the discussion section in a research article. Now, why is the discussion section so critical, you might ask? Well, it's the place where you get to interpret your results, highlight the important findings, connect them to other research, and discuss what it all means. It's the heart of your research article, where you answer the 'so what' question about your findings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Moving on, the first step in writing a discussion section is to restate your research question and summarize your main findings. It's like a brief encore of your results section. For instance, you might say, 'Our analysis shows a significant improvement in the speed of sorting algorithms when using our proposed method.' Next, you delve into the meat of the discussion: interpreting these findings. What do these results mean in the context of your research? A simple interpretation might be, 'The reduction in time complexity means our sorting method can handle larger data sets more efficiently, which is great news for big data applications.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no research happens in a vacuum. It's time to connect your work to the broader research field. Compare your findings with previous studies. If your work supports prior research, say so. If it diverges, explain why. For instance, 'These results support the findings of Doe et al., but our method differs in that we implemented a hybrid approach...' And let's not forget about limitations. Every study has them, and it's important to acknowledge yours. Maybe you only tested your method on synthetic datasets. That's okay! But it's a limitation that should be mentioned. Finally, end on a forward-looking note. Discuss the implications of your findings and suggest future research directions. For instance, 'Our method could be tested on real-world datasets in future studies.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 sum up, the discussion section is your chance to explain what your findings mean, how they relate to other research, what their limitations are, and how they can pave the way for future research. </a:t>
            </a:r>
            <a:r>
              <a:rPr lang="en-US" sz="1800">
                <a:effectLst/>
                <a:latin typeface="Arial" panose="020B0604020202020204" pitchFamily="34" charset="0"/>
                <a:ea typeface="ＭＳ 明朝" panose="02020609040205080304" pitchFamily="17" charset="-128"/>
                <a:cs typeface="Times New Roman" panose="02020603050405020304" pitchFamily="18" charset="0"/>
              </a:rPr>
              <a:t>It's your opportunity to show your work's significance to the broader field. </a:t>
            </a:r>
            <a:endParaRPr lang="en-US" sz="180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Discussion section</a:t>
            </a:r>
            <a:endParaRPr lang="en-US" dirty="0"/>
          </a:p>
        </p:txBody>
      </p:sp>
      <p:pic>
        <p:nvPicPr>
          <p:cNvPr id="7" name="Object 6" descr="preencoded.png"/>
          <p:cNvPicPr>
            <a:picLocks noChangeAspect="1"/>
          </p:cNvPicPr>
          <p:nvPr/>
        </p:nvPicPr>
        <p:blipFill>
          <a:blip r:embed="rId5"/>
          <a:srcRect l="31458" r="31458"/>
          <a:stretch/>
        </p:blipFill>
        <p:spPr>
          <a:xfrm>
            <a:off x="8649394" y="0"/>
            <a:ext cx="3539558"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8" name="Object 3">
            <a:extLst>
              <a:ext uri="{FF2B5EF4-FFF2-40B4-BE49-F238E27FC236}">
                <a16:creationId xmlns:a16="http://schemas.microsoft.com/office/drawing/2014/main" id="{44680781-BE05-944C-8F9A-EAC8BC7CFE24}"/>
              </a:ext>
            </a:extLst>
          </p:cNvPr>
          <p:cNvSpPr/>
          <p:nvPr/>
        </p:nvSpPr>
        <p:spPr>
          <a:xfrm>
            <a:off x="501232" y="3150801"/>
            <a:ext cx="7782836" cy="2378415"/>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Purpose: </a:t>
            </a:r>
          </a:p>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Interpret results, highlight significance, link to prior research, discuss implications</a:t>
            </a:r>
          </a:p>
          <a:p>
            <a:pPr marR="0" lvl="1">
              <a:lnSpc>
                <a:spcPct val="115000"/>
              </a:lnSpc>
              <a:spcBef>
                <a:spcPts val="0"/>
              </a:spcBef>
              <a:spcAft>
                <a:spcPts val="0"/>
              </a:spcAft>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Restates research question and main findings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Explains meaning and importance of results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Compares with prior studies, discusses limitations, suggests future work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3">
            <a:extLst>
              <a:ext uri="{FF2B5EF4-FFF2-40B4-BE49-F238E27FC236}">
                <a16:creationId xmlns:a16="http://schemas.microsoft.com/office/drawing/2014/main" id="{98C49BC5-5AD9-14F0-29A0-6904D5AA0CE2}"/>
              </a:ext>
            </a:extLst>
          </p:cNvPr>
          <p:cNvSpPr/>
          <p:nvPr/>
        </p:nvSpPr>
        <p:spPr>
          <a:xfrm>
            <a:off x="735017" y="2446919"/>
            <a:ext cx="8229101"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Restate research question and primary findings</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Example: </a:t>
            </a:r>
            <a:r>
              <a:rPr lang="en-US" sz="2000" dirty="0">
                <a:solidFill>
                  <a:schemeClr val="bg1"/>
                </a:solidFill>
                <a:latin typeface="Poppins" pitchFamily="34" charset="0"/>
                <a:ea typeface="Poppins" pitchFamily="34" charset="-122"/>
                <a:cs typeface="Poppins" pitchFamily="34" charset="-120"/>
              </a:rPr>
              <a:t>"We improved sorting algorithm speed by 30% 	compared to traditional quicksort.“</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Discuss significance of results in relation to research question</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Example: </a:t>
            </a:r>
            <a:r>
              <a:rPr lang="en-US" sz="2000" dirty="0">
                <a:solidFill>
                  <a:schemeClr val="bg1"/>
                </a:solidFill>
                <a:latin typeface="Poppins" pitchFamily="34" charset="0"/>
                <a:ea typeface="Poppins" pitchFamily="34" charset="-122"/>
                <a:cs typeface="Poppins" pitchFamily="34" charset="-120"/>
              </a:rPr>
              <a:t>"Our method handles larger data sets efficiently, 	ideal for big data applications."</a:t>
            </a:r>
          </a:p>
        </p:txBody>
      </p:sp>
      <p:sp>
        <p:nvSpPr>
          <p:cNvPr id="8" name="Object 1">
            <a:extLst>
              <a:ext uri="{FF2B5EF4-FFF2-40B4-BE49-F238E27FC236}">
                <a16:creationId xmlns:a16="http://schemas.microsoft.com/office/drawing/2014/main" id="{752447B7-C478-1CD7-2DBA-40E40D614C12}"/>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Summarize and Interpret Findings</a:t>
            </a:r>
            <a:endParaRPr lang="en-US" sz="3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3">
            <a:extLst>
              <a:ext uri="{FF2B5EF4-FFF2-40B4-BE49-F238E27FC236}">
                <a16:creationId xmlns:a16="http://schemas.microsoft.com/office/drawing/2014/main" id="{D43554E2-2F09-8395-876C-90416C33B0DA}"/>
              </a:ext>
            </a:extLst>
          </p:cNvPr>
          <p:cNvSpPr/>
          <p:nvPr/>
        </p:nvSpPr>
        <p:spPr>
          <a:xfrm>
            <a:off x="495175" y="2689546"/>
            <a:ext cx="10042910"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Compare results with previous studies</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Example: </a:t>
            </a:r>
            <a:r>
              <a:rPr lang="en-US" sz="2000" dirty="0">
                <a:solidFill>
                  <a:schemeClr val="bg1"/>
                </a:solidFill>
                <a:latin typeface="Poppins" pitchFamily="34" charset="0"/>
                <a:ea typeface="Poppins" pitchFamily="34" charset="-122"/>
                <a:cs typeface="Poppins" pitchFamily="34" charset="-120"/>
              </a:rPr>
              <a:t>"Our results align with Doe et al. (2020) but our method differs 	by using a hybrid approach...“</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Acknowledge study limitations</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Example</a:t>
            </a:r>
            <a:r>
              <a:rPr lang="en-US" sz="2000" dirty="0">
                <a:solidFill>
                  <a:schemeClr val="bg1"/>
                </a:solidFill>
                <a:latin typeface="Poppins" pitchFamily="34" charset="0"/>
                <a:ea typeface="Poppins" pitchFamily="34" charset="-122"/>
                <a:cs typeface="Poppins" pitchFamily="34" charset="-120"/>
              </a:rPr>
              <a:t>: "Our study only tested on synthetic datasets, real-world 	application needs further testing.“</a:t>
            </a:r>
          </a:p>
          <a:p>
            <a:pPr marR="0" lvl="1">
              <a:lnSpc>
                <a:spcPct val="115000"/>
              </a:lnSpc>
              <a:spcBef>
                <a:spcPts val="0"/>
              </a:spcBef>
              <a:spcAft>
                <a:spcPts val="0"/>
              </a:spcAft>
              <a:buSzPts val="1000"/>
              <a:tabLst>
                <a:tab pos="914400" algn="l"/>
              </a:tabLst>
            </a:pPr>
            <a:endParaRPr lang="en-US" sz="2000" dirty="0">
              <a:solidFill>
                <a:srgbClr val="FFC000"/>
              </a:solidFill>
              <a:latin typeface="Poppins" pitchFamily="34" charset="0"/>
              <a:ea typeface="Poppins" pitchFamily="34" charset="-122"/>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Discuss practical implications and future research</a:t>
            </a:r>
          </a:p>
          <a:p>
            <a:pPr marR="0" lvl="1">
              <a:lnSpc>
                <a:spcPct val="115000"/>
              </a:lnSpc>
              <a:spcBef>
                <a:spcPts val="0"/>
              </a:spcBef>
              <a:spcAft>
                <a:spcPts val="0"/>
              </a:spcAft>
              <a:buSzPts val="1000"/>
              <a:tabLst>
                <a:tab pos="914400" algn="l"/>
              </a:tabLst>
            </a:pPr>
            <a:r>
              <a:rPr lang="en-US" sz="2000" dirty="0">
                <a:solidFill>
                  <a:srgbClr val="FFC000"/>
                </a:solidFill>
                <a:latin typeface="Poppins" pitchFamily="34" charset="0"/>
                <a:ea typeface="Poppins" pitchFamily="34" charset="-122"/>
                <a:cs typeface="Poppins" pitchFamily="34" charset="-120"/>
              </a:rPr>
              <a:t>	Example: </a:t>
            </a:r>
            <a:r>
              <a:rPr lang="en-US" sz="2000" dirty="0">
                <a:solidFill>
                  <a:schemeClr val="bg1"/>
                </a:solidFill>
                <a:latin typeface="Poppins" pitchFamily="34" charset="0"/>
                <a:ea typeface="Poppins" pitchFamily="34" charset="-122"/>
                <a:cs typeface="Poppins" pitchFamily="34" charset="-120"/>
              </a:rPr>
              <a:t>"Future work could evaluate our algorithm's performance on 	real-world datasets."</a:t>
            </a:r>
          </a:p>
        </p:txBody>
      </p:sp>
      <p:sp>
        <p:nvSpPr>
          <p:cNvPr id="8" name="Object 1">
            <a:extLst>
              <a:ext uri="{FF2B5EF4-FFF2-40B4-BE49-F238E27FC236}">
                <a16:creationId xmlns:a16="http://schemas.microsoft.com/office/drawing/2014/main" id="{05C196A2-7D48-40C6-99DD-0762F5F7B2B0}"/>
              </a:ext>
            </a:extLst>
          </p:cNvPr>
          <p:cNvSpPr/>
          <p:nvPr/>
        </p:nvSpPr>
        <p:spPr>
          <a:xfrm>
            <a:off x="495175" y="57678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Compare to Prior Work, Discuss Limitations, and Implications</a:t>
            </a:r>
            <a:endParaRPr lang="en-US"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3">
            <a:extLst>
              <a:ext uri="{FF2B5EF4-FFF2-40B4-BE49-F238E27FC236}">
                <a16:creationId xmlns:a16="http://schemas.microsoft.com/office/drawing/2014/main" id="{1EA61E6B-EAC8-E861-5E73-736BF53FCCC3}"/>
              </a:ext>
            </a:extLst>
          </p:cNvPr>
          <p:cNvSpPr/>
          <p:nvPr/>
        </p:nvSpPr>
        <p:spPr>
          <a:xfrm>
            <a:off x="380905" y="2442490"/>
            <a:ext cx="9032918"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The discussion section is crucial for explaining the </a:t>
            </a:r>
            <a:r>
              <a:rPr lang="en-US" sz="2000" dirty="0">
                <a:solidFill>
                  <a:srgbClr val="FFC000"/>
                </a:solidFill>
                <a:latin typeface="Poppins" pitchFamily="34" charset="0"/>
                <a:ea typeface="Poppins" pitchFamily="34" charset="-122"/>
                <a:cs typeface="Poppins" pitchFamily="34" charset="-120"/>
              </a:rPr>
              <a:t>significance</a:t>
            </a:r>
            <a:r>
              <a:rPr lang="en-US" sz="2000" dirty="0">
                <a:solidFill>
                  <a:schemeClr val="bg1"/>
                </a:solidFill>
                <a:latin typeface="Poppins" pitchFamily="34" charset="0"/>
                <a:ea typeface="Poppins" pitchFamily="34" charset="-122"/>
                <a:cs typeface="Poppins" pitchFamily="34" charset="-120"/>
              </a:rPr>
              <a:t> and </a:t>
            </a:r>
            <a:r>
              <a:rPr lang="en-US" sz="2000" dirty="0">
                <a:solidFill>
                  <a:srgbClr val="FFC000"/>
                </a:solidFill>
                <a:latin typeface="Poppins" pitchFamily="34" charset="0"/>
                <a:ea typeface="Poppins" pitchFamily="34" charset="-122"/>
                <a:cs typeface="Poppins" pitchFamily="34" charset="-120"/>
              </a:rPr>
              <a:t>implications</a:t>
            </a:r>
            <a:r>
              <a:rPr lang="en-US" sz="2000" dirty="0">
                <a:solidFill>
                  <a:schemeClr val="bg1"/>
                </a:solidFill>
                <a:latin typeface="Poppins" pitchFamily="34" charset="0"/>
                <a:ea typeface="Poppins" pitchFamily="34" charset="-122"/>
                <a:cs typeface="Poppins" pitchFamily="34" charset="-120"/>
              </a:rPr>
              <a:t> of your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It involves restating the research question, </a:t>
            </a:r>
            <a:r>
              <a:rPr lang="en-US" sz="2000" dirty="0">
                <a:solidFill>
                  <a:srgbClr val="FFC000"/>
                </a:solidFill>
                <a:latin typeface="Poppins" pitchFamily="34" charset="0"/>
                <a:ea typeface="Poppins" pitchFamily="34" charset="-122"/>
                <a:cs typeface="Poppins" pitchFamily="34" charset="-120"/>
              </a:rPr>
              <a:t>summarizing</a:t>
            </a:r>
            <a:r>
              <a:rPr lang="en-US" sz="2000" dirty="0">
                <a:solidFill>
                  <a:schemeClr val="bg1"/>
                </a:solidFill>
                <a:latin typeface="Poppins" pitchFamily="34" charset="0"/>
                <a:ea typeface="Poppins" pitchFamily="34" charset="-122"/>
                <a:cs typeface="Poppins" pitchFamily="34" charset="-120"/>
              </a:rPr>
              <a:t> and interpreting findings, </a:t>
            </a:r>
            <a:r>
              <a:rPr lang="en-US" sz="2000" dirty="0">
                <a:solidFill>
                  <a:srgbClr val="FFC000"/>
                </a:solidFill>
                <a:latin typeface="Poppins" pitchFamily="34" charset="0"/>
                <a:ea typeface="Poppins" pitchFamily="34" charset="-122"/>
                <a:cs typeface="Poppins" pitchFamily="34" charset="-120"/>
              </a:rPr>
              <a:t>comparing</a:t>
            </a:r>
            <a:r>
              <a:rPr lang="en-US" sz="2000" dirty="0">
                <a:solidFill>
                  <a:schemeClr val="bg1"/>
                </a:solidFill>
                <a:latin typeface="Poppins" pitchFamily="34" charset="0"/>
                <a:ea typeface="Poppins" pitchFamily="34" charset="-122"/>
                <a:cs typeface="Poppins" pitchFamily="34" charset="-120"/>
              </a:rPr>
              <a:t> with prior work, </a:t>
            </a:r>
            <a:r>
              <a:rPr lang="en-US" sz="2000" dirty="0">
                <a:solidFill>
                  <a:srgbClr val="FFC000"/>
                </a:solidFill>
                <a:latin typeface="Poppins" pitchFamily="34" charset="0"/>
                <a:ea typeface="Poppins" pitchFamily="34" charset="-122"/>
                <a:cs typeface="Poppins" pitchFamily="34" charset="-120"/>
              </a:rPr>
              <a:t>discussing</a:t>
            </a:r>
            <a:r>
              <a:rPr lang="en-US" sz="2000" dirty="0">
                <a:solidFill>
                  <a:schemeClr val="bg1"/>
                </a:solidFill>
                <a:latin typeface="Poppins" pitchFamily="34" charset="0"/>
                <a:ea typeface="Poppins" pitchFamily="34" charset="-122"/>
                <a:cs typeface="Poppins" pitchFamily="34" charset="-120"/>
              </a:rPr>
              <a:t> limitations, and </a:t>
            </a:r>
            <a:r>
              <a:rPr lang="en-US" sz="2000" dirty="0">
                <a:solidFill>
                  <a:srgbClr val="FFC000"/>
                </a:solidFill>
                <a:latin typeface="Poppins" pitchFamily="34" charset="0"/>
                <a:ea typeface="Poppins" pitchFamily="34" charset="-122"/>
                <a:cs typeface="Poppins" pitchFamily="34" charset="-120"/>
              </a:rPr>
              <a:t>suggesting</a:t>
            </a:r>
            <a:r>
              <a:rPr lang="en-US" sz="2000" dirty="0">
                <a:solidFill>
                  <a:schemeClr val="bg1"/>
                </a:solidFill>
                <a:latin typeface="Poppins" pitchFamily="34" charset="0"/>
                <a:ea typeface="Poppins" pitchFamily="34" charset="-122"/>
                <a:cs typeface="Poppins" pitchFamily="34" charset="-120"/>
              </a:rPr>
              <a:t> future work</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This section links your study to the broader field, and </a:t>
            </a:r>
            <a:r>
              <a:rPr lang="en-US" sz="2000" dirty="0">
                <a:solidFill>
                  <a:srgbClr val="FFC000"/>
                </a:solidFill>
                <a:latin typeface="Poppins" pitchFamily="34" charset="0"/>
                <a:ea typeface="Poppins" pitchFamily="34" charset="-122"/>
                <a:cs typeface="Poppins" pitchFamily="34" charset="-120"/>
              </a:rPr>
              <a:t>suggests how your research can be used </a:t>
            </a:r>
            <a:r>
              <a:rPr lang="en-US" sz="2000" dirty="0">
                <a:solidFill>
                  <a:schemeClr val="bg1"/>
                </a:solidFill>
                <a:latin typeface="Poppins" pitchFamily="34" charset="0"/>
                <a:ea typeface="Poppins" pitchFamily="34" charset="-122"/>
                <a:cs typeface="Poppins" pitchFamily="34" charset="-120"/>
              </a:rPr>
              <a:t>to further knowledge in your area of study</a:t>
            </a:r>
          </a:p>
        </p:txBody>
      </p:sp>
      <p:sp>
        <p:nvSpPr>
          <p:cNvPr id="6" name="Object 1">
            <a:extLst>
              <a:ext uri="{FF2B5EF4-FFF2-40B4-BE49-F238E27FC236}">
                <a16:creationId xmlns:a16="http://schemas.microsoft.com/office/drawing/2014/main" id="{3294F20E-AA53-CD86-9A63-3F961EFB04F5}"/>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651</Words>
  <Application>Microsoft Office PowerPoint</Application>
  <PresentationFormat>Widescreen</PresentationFormat>
  <Paragraphs>34</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Poppins</vt:lpstr>
      <vt:lpstr>Symbol</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5</cp:revision>
  <dcterms:created xsi:type="dcterms:W3CDTF">2023-08-09T04:07:22Z</dcterms:created>
  <dcterms:modified xsi:type="dcterms:W3CDTF">2023-08-09T07:24:03Z</dcterms:modified>
</cp:coreProperties>
</file>